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A_A9C413B9.xml" ContentType="application/vnd.ms-powerpoint.comments+xml"/>
  <Override PartName="/ppt/comments/modernComment_10D_76C85AE0.xml" ContentType="application/vnd.ms-powerpoint.comments+xml"/>
  <Override PartName="/ppt/notesSlides/notesSlide1.xml" ContentType="application/vnd.openxmlformats-officedocument.presentationml.notesSlide+xml"/>
  <Override PartName="/ppt/comments/modernComment_107_252A435B.xml" ContentType="application/vnd.ms-powerpoint.comments+xml"/>
  <Override PartName="/ppt/comments/modernComment_102_744CF79D.xml" ContentType="application/vnd.ms-powerpoint.comments+xml"/>
  <Override PartName="/ppt/comments/modernComment_114_E54C5AE2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61" r:id="rId2"/>
    <p:sldId id="262" r:id="rId3"/>
    <p:sldId id="265" r:id="rId4"/>
    <p:sldId id="266" r:id="rId5"/>
    <p:sldId id="267" r:id="rId6"/>
    <p:sldId id="268" r:id="rId7"/>
    <p:sldId id="269" r:id="rId8"/>
    <p:sldId id="263" r:id="rId9"/>
    <p:sldId id="270" r:id="rId10"/>
    <p:sldId id="264" r:id="rId11"/>
    <p:sldId id="258" r:id="rId12"/>
    <p:sldId id="272" r:id="rId13"/>
    <p:sldId id="278" r:id="rId14"/>
    <p:sldId id="273" r:id="rId15"/>
    <p:sldId id="274" r:id="rId16"/>
    <p:sldId id="275" r:id="rId17"/>
    <p:sldId id="276" r:id="rId18"/>
    <p:sldId id="277" r:id="rId19"/>
    <p:sldId id="279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B5C4E04-F16C-37F3-886F-73DCD2AEC52D}" name="She Qianhong (Asst Prof)" initials="QS" userId="S::QHSHE@staff.main.ntu.edu.sg::62441d5d-deed-4ae5-bce2-2356c582254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50" autoAdjust="0"/>
    <p:restoredTop sz="95694" autoAdjust="0"/>
  </p:normalViewPr>
  <p:slideViewPr>
    <p:cSldViewPr snapToGrid="0">
      <p:cViewPr varScale="1">
        <p:scale>
          <a:sx n="98" d="100"/>
          <a:sy n="98" d="100"/>
        </p:scale>
        <p:origin x="8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omments/modernComment_102_744CF79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6C62544-7DB0-4C38-8745-93B7D6220E8E}" authorId="{CB5C4E04-F16C-37F3-886F-73DCD2AEC52D}" created="2025-03-20T06:03:01.88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51201181" sldId="258"/>
      <ac:spMk id="28" creationId="{F5BAD7F0-3C00-DC3D-4F8E-1F7321CFE15B}"/>
    </ac:deMkLst>
    <p188:txBody>
      <a:bodyPr/>
      <a:lstStyle/>
      <a:p>
        <a:r>
          <a:rPr lang="en-SG"/>
          <a:t>Hydrated ion radius. 
Double check the size given here?</a:t>
        </a:r>
      </a:p>
    </p188:txBody>
  </p188:cm>
  <p188:cm id="{A8A8691D-79A2-4CE3-ADED-1C7C87FAADF3}" authorId="{CB5C4E04-F16C-37F3-886F-73DCD2AEC52D}" created="2025-03-20T06:04:12.24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51201181" sldId="258"/>
      <ac:spMk id="40" creationId="{9471467C-B136-F7FD-9E91-A8E6C4E2AD85}"/>
    </ac:deMkLst>
    <p188:txBody>
      <a:bodyPr/>
      <a:lstStyle/>
      <a:p>
        <a:r>
          <a:rPr lang="en-SG"/>
          <a:t>Add the expression for E0</a:t>
        </a:r>
      </a:p>
    </p188:txBody>
  </p188:cm>
  <p188:cm id="{76CA91D2-E8B6-4994-AA81-65F54D2DBA00}" authorId="{CB5C4E04-F16C-37F3-886F-73DCD2AEC52D}" created="2025-03-20T06:47:41.57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951201181" sldId="258"/>
      <ac:picMk id="21" creationId="{10D4186E-97BF-3838-86D3-DB34699B8AA0}"/>
    </ac:deMkLst>
    <p188:txBody>
      <a:bodyPr/>
      <a:lstStyle/>
      <a:p>
        <a:r>
          <a:rPr lang="en-SG"/>
          <a:t>Is it possible to test OH- leakage due to diffusion? Specifically,
Use NaCl in one chamber and NaOH in the other chamber. Na+ concentration in both chambers is the same. Measure the OH- concentration change (i.e., pH change) with time and then determine the OH- leakage flux.</a:t>
        </a:r>
      </a:p>
    </p188:txBody>
  </p188:cm>
</p188:cmLst>
</file>

<file path=ppt/comments/modernComment_107_252A435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AE6B282-DA17-4E12-AFDF-1D448B24E249}" authorId="{CB5C4E04-F16C-37F3-886F-73DCD2AEC52D}" created="2025-03-20T05:44:56.56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623526747" sldId="263"/>
      <ac:picMk id="4" creationId="{A6BB9975-C5E2-943A-01A6-54400BBC5F4C}"/>
    </ac:deMkLst>
    <p188:txBody>
      <a:bodyPr/>
      <a:lstStyle/>
      <a:p>
        <a:r>
          <a:rPr lang="en-SG"/>
          <a:t>Check acid concentration change for scaling test</a:t>
        </a:r>
      </a:p>
    </p188:txBody>
  </p188:cm>
</p188:cmLst>
</file>

<file path=ppt/comments/modernComment_10A_A9C413B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A56DEC3-E1B9-471B-907D-B3DDBD28BD56}" authorId="{CB5C4E04-F16C-37F3-886F-73DCD2AEC52D}" created="2025-03-20T07:06:45.625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848199609" sldId="266"/>
      <ac:picMk id="2" creationId="{A82D4AE3-4245-DDCC-F1D3-8C6AFD41A27E}"/>
    </ac:deMkLst>
    <p188:txBody>
      <a:bodyPr/>
      <a:lstStyle/>
      <a:p>
        <a:r>
          <a:rPr lang="en-SG"/>
          <a:t>Use 2 decimal places.</a:t>
        </a:r>
      </a:p>
    </p188:txBody>
  </p188:cm>
</p188:cmLst>
</file>

<file path=ppt/comments/modernComment_10D_76C85AE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755ADB0-475E-4C23-884E-F77B13E2DE4A}" authorId="{CB5C4E04-F16C-37F3-886F-73DCD2AEC52D}" created="2025-03-20T06:26:57.19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992841952" sldId="269"/>
      <ac:spMk id="3" creationId="{44FEF0C1-4DFB-D60C-5C09-566B1BDBB30E}"/>
      <ac:txMk cp="606" len="20">
        <ac:context len="734" hash="2403136163"/>
      </ac:txMk>
    </ac:txMkLst>
    <p188:pos x="4085617" y="4848806"/>
    <p188:replyLst>
      <p188:reply id="{6F095740-AC4F-4D24-964E-F92842CF7284}" authorId="{CB5C4E04-F16C-37F3-886F-73DCD2AEC52D}" created="2025-03-20T06:35:14.487">
        <p188:txBody>
          <a:bodyPr/>
          <a:lstStyle/>
          <a:p>
            <a:r>
              <a:rPr lang="en-SG"/>
              <a:t>Potential reasons for increasing OH leakages:
1. reduced Donnan potential (reduced fixed charge density)
2. CEM pore structural change. 
-Deformation increases the pore size. OH- diffusion increases.
- nanocrystalization in the cross section that expand the pore size. Is it possible?</a:t>
            </a:r>
          </a:p>
        </p188:txBody>
      </p188:reply>
    </p188:replyLst>
    <p188:txBody>
      <a:bodyPr/>
      <a:lstStyle/>
      <a:p>
        <a:r>
          <a:rPr lang="en-SG"/>
          <a:t>Why deformation causes the reduction of permselectivity (or the increase of OH- leakage)?
Why more crystallization on the membrane surface facing salt chamber causes higher force that push membranes to deform towards the base chamber?</a:t>
        </a:r>
      </a:p>
    </p188:txBody>
  </p188:cm>
</p188:cmLst>
</file>

<file path=ppt/comments/modernComment_114_E54C5AE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2E7BA9D-7DB5-4CE2-92DC-7DAF6F66B5FC}" authorId="{CB5C4E04-F16C-37F3-886F-73DCD2AEC52D}" created="2025-03-20T09:15:54.34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3846986466" sldId="276"/>
      <ac:spMk id="4" creationId="{DF2F6AC7-12D7-180B-F3C9-2FF1EA99E4E4}"/>
      <ac:txMk cp="85" len="36">
        <ac:context len="122" hash="3533910750"/>
      </ac:txMk>
    </ac:txMkLst>
    <p188:pos x="6886293" y="818584"/>
    <p188:txBody>
      <a:bodyPr/>
      <a:lstStyle/>
      <a:p>
        <a:r>
          <a:rPr lang="en-SG"/>
          <a:t>Check literature how to characterize BPM properties</a:t>
        </a:r>
      </a:p>
    </p188:txBody>
  </p188:cm>
</p188:cmLst>
</file>

<file path=ppt/media/image1.png>
</file>

<file path=ppt/media/image10.png>
</file>

<file path=ppt/media/image100.png>
</file>

<file path=ppt/media/image1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E5DDF-DD3E-469A-9CBA-F9A2E2ADBAAF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B549B-892A-4459-BB5E-D15BC529C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14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B549B-892A-4459-BB5E-D15BC529C7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244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D92358-913A-03BF-5EDE-7B30D1B99B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0B8891-BD46-0DBA-D74E-80AA5DCB74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9B5278-CC38-6EE2-5AC7-1573A0998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61078E-7ACC-5292-9231-406A4A74F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7B751B-4DDC-9F0C-C144-29F14EFEB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25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F622FE-C720-35F1-69FA-D450573DD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8BF840-EA28-74FD-A41D-2B9ADE353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073280-955C-326C-4ABC-CA55DF7D7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3228D6-4F8A-36FE-A4AB-970E8F2B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1613B3-229A-265B-4D46-E8DB75CBD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16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7DDE361-0452-6F91-70AC-9066CF97E8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90335A-E8F0-EDBB-77AC-4247C51B7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727DF3-3895-7184-7671-0E2BF5FBA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C2664C-DAA4-702F-1638-80CC1C6F3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1BCDFF-476A-5833-5464-3970D711F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24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834926-BA84-4100-D232-48191320A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A14586-4673-131A-C6C9-9A9803E6B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E31AFD-543D-96CE-65DC-B331D1999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8A03CD-57C0-1261-D2D5-FE49766E4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1F293F-4242-532D-DFC8-A32EE8CF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10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7427A9-F8A9-D582-416B-E510E568E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33371A-DBC5-A5CA-A1DA-9C18B26FF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9FA0B4-34B2-A126-E093-250C4795B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A47CEB-6457-283A-3691-808DC4535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0610BB-A9D0-581A-18B0-6631E637A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262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DF10EC-0A35-D7C0-2DB8-25AE0EBC5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E65856-4EED-D396-710E-2910A28DE3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AD6C10-FDA3-07E7-1D7F-DE235E62AF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67DE8F-60B9-5B77-9EEA-67E233B8B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CDD9C2-EB8B-786B-5F9D-BC2E10403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924ABF-6507-77A8-4339-5ED3A012A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80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ED486-30A7-7FEA-A667-60E3E5639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CD7F4D-7A9F-9008-F8EB-64A8ED712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17A129-BBFB-4AD2-77C2-D1A99909C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9B1E33D-D3D0-6A6D-2BB4-7F2742AA81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3C5FC6-823A-C9C5-F5BB-FCC549801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60CAA1-DBC2-242B-30AE-6691052D1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A2C36D1-D947-7448-3212-6020FFFDE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A5DC324-3BEC-A3EA-4163-4DC19A52D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46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5CDB93-A27C-65F4-DA94-F143D4209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154B13-F5A8-C4D1-B5EC-C469EFBC9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D4C87F-9153-9409-6507-3763E0ABD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6BB2F12-74E5-D1A2-69BD-D88AABEEE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11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B22007-5A32-38D3-179C-66C490623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0D03953-8C47-26D3-2391-34DF5827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1CFD93-A01B-48CE-CE20-8BEB1F05E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69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CE66FE-D6FD-D694-E6DC-472F9FE76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8FC01A-7B7B-55FA-DAA5-93448D80A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C33FB5-7739-0C4F-A6D3-272B0760F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E73F9C-D42E-9022-79E2-29EFD8ED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136498-AA80-FA52-28DB-0D289B0B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B67EED-5A08-C75F-0B31-AA10CF81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952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6B18B-CA72-706B-6CE8-E5AA39108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826E8AA-BC89-A335-7552-D27CCF22A0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BF6E33-5236-028F-5ADE-361A943C8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805322-ED90-F4D6-8AA5-7F4D80FB8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6BAF31-C819-BCFE-8102-5E005FEA2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B07F03-F995-2442-6148-BFCF9197F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427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4C71816-23D3-53D9-D446-F2E072A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10CE91-C35A-14CA-C3A1-ABBDD3FD3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F7A37-EB99-F73C-AAC6-63E1CE6294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C68114-8D40-456B-1BE1-E377231597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EEB86E-43D6-0BD6-1B74-ABA185182E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3" Type="http://schemas.openxmlformats.org/officeDocument/2006/relationships/image" Target="../media/image25.png"/><Relationship Id="rId7" Type="http://schemas.openxmlformats.org/officeDocument/2006/relationships/image" Target="../media/image100.png"/><Relationship Id="rId2" Type="http://schemas.microsoft.com/office/2018/10/relationships/comments" Target="../comments/modernComment_102_744CF79D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60.png"/><Relationship Id="rId9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4_E54C5A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microsoft.com/office/2018/10/relationships/comments" Target="../comments/modernComment_10A_A9C413B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8/10/relationships/comments" Target="../comments/modernComment_10D_76C85AE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18/10/relationships/comments" Target="../comments/modernComment_107_252A435B.xml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2BF34B-018D-1B25-A7AD-56E30AE9E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2366727" cy="666970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F4F413-A283-EFEC-737A-563BAF336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382859"/>
          </a:xfrm>
        </p:spPr>
        <p:txBody>
          <a:bodyPr>
            <a:normAutofit/>
          </a:bodyPr>
          <a:lstStyle/>
          <a:p>
            <a:pPr marL="342900" marR="0" lvl="0" indent="-342900" algn="l">
              <a:buFont typeface="+mj-lt"/>
              <a:buAutoNum type="arabicPeriod"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Introduction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algn="l">
              <a:buFont typeface="+mj-lt"/>
              <a:buAutoNum type="arabicPeriod"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Material and Methods</a:t>
            </a:r>
            <a:endParaRPr lang="en-US" altLang="zh-CN" sz="18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2.1 Lab-scale BMED Stack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    The figure of setup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2.2 Protocol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2.3 Scaling Characterization and BMED Performance Analysis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2.3.1 Scaling characterization</a:t>
            </a: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	SEM, EDS, XRD, turbidimeter</a:t>
            </a: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	Calculation of scaling(</a:t>
            </a:r>
            <a:r>
              <a:rPr lang="en-US" altLang="zh-CN" sz="1800" kern="100" spc="5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1800" kern="100" spc="5" baseline="-25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Mg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800" kern="100" spc="5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1800" kern="100" spc="5" baseline="-25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Ca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, mass of scaling)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2.3.2 BMED Performance Analysis</a:t>
            </a: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	Conductivity, voltage, pH</a:t>
            </a: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	Energy consumption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8F1A0C-0A1D-C61F-DB98-57B666C4A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070" y="365126"/>
            <a:ext cx="5721130" cy="255789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8D7B039-338E-C396-AFA3-36293D8E9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381" y="4023003"/>
            <a:ext cx="3805119" cy="221937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53CB951-C497-1889-874C-C57DBA7304AE}"/>
              </a:ext>
            </a:extLst>
          </p:cNvPr>
          <p:cNvSpPr txBox="1"/>
          <p:nvPr/>
        </p:nvSpPr>
        <p:spPr>
          <a:xfrm>
            <a:off x="8039476" y="3629194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2728566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ADF879-A305-0EE7-3F28-717E0E7FD57E}"/>
              </a:ext>
            </a:extLst>
          </p:cNvPr>
          <p:cNvSpPr txBox="1"/>
          <p:nvPr/>
        </p:nvSpPr>
        <p:spPr>
          <a:xfrm>
            <a:off x="631101" y="242769"/>
            <a:ext cx="10440909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/>
            <a:r>
              <a:rPr lang="en-US" altLang="zh-CN" sz="1800" b="1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3.3 Effect of current density on scaling</a:t>
            </a:r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Quantification of scaling</a:t>
            </a:r>
          </a:p>
          <a:p>
            <a:pPr marL="285750" marR="0" indent="-285750" algn="l">
              <a:buFontTx/>
              <a:buChar char="-"/>
            </a:pPr>
            <a:endParaRPr lang="en-US" altLang="zh-CN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R="0" algn="l"/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algn="l"/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- </a:t>
            </a: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Performance</a:t>
            </a:r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FBD026-4F29-764B-5A37-A615A18A2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940" y="5006249"/>
            <a:ext cx="6102035" cy="176476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68ACF30-2608-AA8A-84E7-DF13F946E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785" y="2838121"/>
            <a:ext cx="2195183" cy="177303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FA35D27-CA56-5826-9C7C-6B6E2B677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642" y="519921"/>
            <a:ext cx="5654316" cy="222434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67AEA03-1E1C-79A0-3B21-0826CEA9BA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744264"/>
            <a:ext cx="6690511" cy="367353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92577530-BDE5-F96E-7B62-D6B4F3DDC349}"/>
              </a:ext>
            </a:extLst>
          </p:cNvPr>
          <p:cNvSpPr/>
          <p:nvPr/>
        </p:nvSpPr>
        <p:spPr>
          <a:xfrm>
            <a:off x="6176940" y="5023352"/>
            <a:ext cx="6015060" cy="17305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A08C53B-902B-C2B8-8545-8DA16F761A29}"/>
              </a:ext>
            </a:extLst>
          </p:cNvPr>
          <p:cNvSpPr txBox="1"/>
          <p:nvPr/>
        </p:nvSpPr>
        <p:spPr>
          <a:xfrm>
            <a:off x="11561971" y="4565588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2512428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AE8AA8E0-221B-2D24-FD96-5284BB9878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2115853"/>
              </p:ext>
            </p:extLst>
          </p:nvPr>
        </p:nvGraphicFramePr>
        <p:xfrm>
          <a:off x="389106" y="4677499"/>
          <a:ext cx="4030327" cy="13566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83070">
                  <a:extLst>
                    <a:ext uri="{9D8B030D-6E8A-4147-A177-3AD203B41FA5}">
                      <a16:colId xmlns:a16="http://schemas.microsoft.com/office/drawing/2014/main" val="931086123"/>
                    </a:ext>
                  </a:extLst>
                </a:gridCol>
                <a:gridCol w="2547257">
                  <a:extLst>
                    <a:ext uri="{9D8B030D-6E8A-4147-A177-3AD203B41FA5}">
                      <a16:colId xmlns:a16="http://schemas.microsoft.com/office/drawing/2014/main" val="576085904"/>
                    </a:ext>
                  </a:extLst>
                </a:gridCol>
              </a:tblGrid>
              <a:tr h="339158">
                <a:tc>
                  <a:txBody>
                    <a:bodyPr/>
                    <a:lstStyle/>
                    <a:p>
                      <a:pPr algn="ctr" fontAlgn="ctr"/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Em, mV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946159475"/>
                  </a:ext>
                </a:extLst>
              </a:tr>
              <a:tr h="3391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pristine CEM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-14.52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91442241"/>
                  </a:ext>
                </a:extLst>
              </a:tr>
              <a:tr h="3391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scaled CEM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-13.18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7874754"/>
                  </a:ext>
                </a:extLst>
              </a:tr>
              <a:tr h="3391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CEM-Ca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-14.12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7210892"/>
                  </a:ext>
                </a:extLst>
              </a:tr>
            </a:tbl>
          </a:graphicData>
        </a:graphic>
      </p:graphicFrame>
      <p:pic>
        <p:nvPicPr>
          <p:cNvPr id="21" name="图片 20">
            <a:extLst>
              <a:ext uri="{FF2B5EF4-FFF2-40B4-BE49-F238E27FC236}">
                <a16:creationId xmlns:a16="http://schemas.microsoft.com/office/drawing/2014/main" id="{10D4186E-97BF-3838-86D3-DB34699B8A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16" y="86864"/>
            <a:ext cx="2540131" cy="430053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94AE5AE2-9F9E-967B-1CC2-9671927228E6}"/>
                  </a:ext>
                </a:extLst>
              </p:cNvPr>
              <p:cNvSpPr txBox="1"/>
              <p:nvPr/>
            </p:nvSpPr>
            <p:spPr>
              <a:xfrm>
                <a:off x="4618208" y="1137912"/>
                <a:ext cx="2775695" cy="5657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=(</m:t>
                      </m:r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</m:sub>
                          </m:sSub>
                        </m:e>
                      </m:ac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−</m:t>
                      </m:r>
                      <m:acc>
                        <m:accPr>
                          <m:chr m:val="̅"/>
                          <m:ctrlPr>
                            <a:rPr lang="en-US" altLang="zh-CN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</m:sub>
                          </m:sSub>
                        </m:e>
                      </m:acc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)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𝑅𝑇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</m:t>
                          </m:r>
                        </m:den>
                      </m:f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⁡(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94AE5AE2-9F9E-967B-1CC2-9671927228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18208" y="1137912"/>
                <a:ext cx="2775695" cy="5657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8" name="组合 37">
            <a:extLst>
              <a:ext uri="{FF2B5EF4-FFF2-40B4-BE49-F238E27FC236}">
                <a16:creationId xmlns:a16="http://schemas.microsoft.com/office/drawing/2014/main" id="{DD1920C1-D510-2BC1-5DC9-7DA237E9AD6A}"/>
              </a:ext>
            </a:extLst>
          </p:cNvPr>
          <p:cNvGrpSpPr/>
          <p:nvPr/>
        </p:nvGrpSpPr>
        <p:grpSpPr>
          <a:xfrm>
            <a:off x="4338549" y="1852938"/>
            <a:ext cx="3576999" cy="2396755"/>
            <a:chOff x="8824160" y="2100049"/>
            <a:chExt cx="3576999" cy="239675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6A4C1422-9ACA-4F91-A871-13586115DE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41968" b="2997"/>
            <a:stretch/>
          </p:blipFill>
          <p:spPr>
            <a:xfrm>
              <a:off x="8824160" y="2100049"/>
              <a:ext cx="3184570" cy="768390"/>
            </a:xfrm>
            <a:prstGeom prst="rect">
              <a:avLst/>
            </a:prstGeom>
          </p:spPr>
        </p:pic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793C4D3D-A848-9E59-383F-950BF95D3DC9}"/>
                </a:ext>
              </a:extLst>
            </p:cNvPr>
            <p:cNvSpPr txBox="1"/>
            <p:nvPr/>
          </p:nvSpPr>
          <p:spPr>
            <a:xfrm>
              <a:off x="9216589" y="2885282"/>
              <a:ext cx="3184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A=0.508 mol</a:t>
              </a:r>
              <a:r>
                <a:rPr lang="en-US" baseline="30000" dirty="0"/>
                <a:t>-1/2</a:t>
              </a:r>
              <a:r>
                <a:rPr lang="en-US" dirty="0"/>
                <a:t>dm</a:t>
              </a:r>
              <a:r>
                <a:rPr lang="en-US" baseline="30000" dirty="0"/>
                <a:t>3/2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C34B1791-6818-71AB-4FDF-640AB1B2C695}"/>
                </a:ext>
              </a:extLst>
            </p:cNvPr>
            <p:cNvSpPr txBox="1"/>
            <p:nvPr/>
          </p:nvSpPr>
          <p:spPr>
            <a:xfrm>
              <a:off x="9216589" y="3329289"/>
              <a:ext cx="318457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B=3.28 nm</a:t>
              </a:r>
              <a:r>
                <a:rPr lang="en-US" baseline="30000" dirty="0"/>
                <a:t>-1</a:t>
              </a:r>
              <a:r>
                <a:rPr lang="en-US" dirty="0"/>
                <a:t>mol</a:t>
              </a:r>
              <a:r>
                <a:rPr lang="en-US" baseline="30000" dirty="0"/>
                <a:t>-1/2</a:t>
              </a:r>
              <a:r>
                <a:rPr lang="en-US" dirty="0"/>
                <a:t>dm</a:t>
              </a:r>
              <a:r>
                <a:rPr lang="en-US" baseline="30000" dirty="0"/>
                <a:t>3/2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5BAD7F0-3C00-DC3D-4F8E-1F7321CFE15B}"/>
                </a:ext>
              </a:extLst>
            </p:cNvPr>
            <p:cNvSpPr txBox="1"/>
            <p:nvPr/>
          </p:nvSpPr>
          <p:spPr>
            <a:xfrm>
              <a:off x="9216589" y="3850473"/>
              <a:ext cx="31845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ai (Na</a:t>
              </a:r>
              <a:r>
                <a:rPr lang="en-US" baseline="30000" dirty="0"/>
                <a:t>+</a:t>
              </a:r>
              <a:r>
                <a:rPr lang="en-US" dirty="0"/>
                <a:t>)=0.4 nm</a:t>
              </a:r>
            </a:p>
            <a:p>
              <a:r>
                <a:rPr lang="en-US" altLang="zh-CN" dirty="0"/>
                <a:t>ai (OH</a:t>
              </a:r>
              <a:r>
                <a:rPr lang="en-US" altLang="zh-CN" baseline="30000" dirty="0"/>
                <a:t>-</a:t>
              </a:r>
              <a:r>
                <a:rPr lang="en-US" altLang="zh-CN" dirty="0"/>
                <a:t>)=0.35 nm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D26CDEE6-1EF8-394C-3F11-89D5FB4A698A}"/>
              </a:ext>
            </a:extLst>
          </p:cNvPr>
          <p:cNvGrpSpPr/>
          <p:nvPr/>
        </p:nvGrpSpPr>
        <p:grpSpPr>
          <a:xfrm>
            <a:off x="4883245" y="4516011"/>
            <a:ext cx="3355184" cy="1204077"/>
            <a:chOff x="8360590" y="4883870"/>
            <a:chExt cx="3355184" cy="1204077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AA2B9F62-2A3D-581F-F932-4B932793680E}"/>
                </a:ext>
              </a:extLst>
            </p:cNvPr>
            <p:cNvGrpSpPr/>
            <p:nvPr/>
          </p:nvGrpSpPr>
          <p:grpSpPr>
            <a:xfrm>
              <a:off x="8360590" y="4883870"/>
              <a:ext cx="3320047" cy="422235"/>
              <a:chOff x="8012247" y="4883870"/>
              <a:chExt cx="3320047" cy="422235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" name="文本框 29">
                    <a:extLst>
                      <a:ext uri="{FF2B5EF4-FFF2-40B4-BE49-F238E27FC236}">
                        <a16:creationId xmlns:a16="http://schemas.microsoft.com/office/drawing/2014/main" id="{A1C308B5-19AC-8BA8-78E2-4069104AB096}"/>
                      </a:ext>
                    </a:extLst>
                  </p:cNvPr>
                  <p:cNvSpPr txBox="1"/>
                  <p:nvPr/>
                </p:nvSpPr>
                <p:spPr>
                  <a:xfrm>
                    <a:off x="9412741" y="4883870"/>
                    <a:ext cx="527115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30" name="文本框 29">
                    <a:extLst>
                      <a:ext uri="{FF2B5EF4-FFF2-40B4-BE49-F238E27FC236}">
                        <a16:creationId xmlns:a16="http://schemas.microsoft.com/office/drawing/2014/main" id="{A1C308B5-19AC-8BA8-78E2-4069104AB096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412741" y="4883870"/>
                    <a:ext cx="527115" cy="369332"/>
                  </a:xfrm>
                  <a:prstGeom prst="rect">
                    <a:avLst/>
                  </a:prstGeom>
                  <a:blipFill>
                    <a:blip r:embed="rId7"/>
                    <a:stretch>
                      <a:fillRect b="-327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C2AA415B-70FC-2305-6D99-D16B3362B120}"/>
                  </a:ext>
                </a:extLst>
              </p:cNvPr>
              <p:cNvSpPr txBox="1"/>
              <p:nvPr/>
            </p:nvSpPr>
            <p:spPr>
              <a:xfrm>
                <a:off x="9708468" y="4915001"/>
                <a:ext cx="16238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=0.713</a:t>
                </a: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C91FFEA3-E14F-02B7-8CDD-D07DF622CECE}"/>
                  </a:ext>
                </a:extLst>
              </p:cNvPr>
              <p:cNvSpPr txBox="1"/>
              <p:nvPr/>
            </p:nvSpPr>
            <p:spPr>
              <a:xfrm>
                <a:off x="8012247" y="4936773"/>
                <a:ext cx="16238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0.2 M NaOH</a:t>
                </a:r>
              </a:p>
            </p:txBody>
          </p:sp>
        </p:grp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F6C8A336-4E30-607F-B5B1-130571FCB390}"/>
                </a:ext>
              </a:extLst>
            </p:cNvPr>
            <p:cNvGrpSpPr/>
            <p:nvPr/>
          </p:nvGrpSpPr>
          <p:grpSpPr>
            <a:xfrm>
              <a:off x="8402797" y="5235361"/>
              <a:ext cx="3312977" cy="422235"/>
              <a:chOff x="8012247" y="4883870"/>
              <a:chExt cx="3312977" cy="422235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5" name="文本框 34">
                    <a:extLst>
                      <a:ext uri="{FF2B5EF4-FFF2-40B4-BE49-F238E27FC236}">
                        <a16:creationId xmlns:a16="http://schemas.microsoft.com/office/drawing/2014/main" id="{642AF68C-5EB1-8315-CCE9-A41E543A5CA8}"/>
                      </a:ext>
                    </a:extLst>
                  </p:cNvPr>
                  <p:cNvSpPr txBox="1"/>
                  <p:nvPr/>
                </p:nvSpPr>
                <p:spPr>
                  <a:xfrm>
                    <a:off x="9412741" y="4883870"/>
                    <a:ext cx="527115" cy="36933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zh-CN" alt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b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oMath>
                      </m:oMathPara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35" name="文本框 34">
                    <a:extLst>
                      <a:ext uri="{FF2B5EF4-FFF2-40B4-BE49-F238E27FC236}">
                        <a16:creationId xmlns:a16="http://schemas.microsoft.com/office/drawing/2014/main" id="{642AF68C-5EB1-8315-CCE9-A41E543A5CA8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9412741" y="4883870"/>
                    <a:ext cx="527115" cy="369332"/>
                  </a:xfrm>
                  <a:prstGeom prst="rect">
                    <a:avLst/>
                  </a:prstGeom>
                  <a:blipFill>
                    <a:blip r:embed="rId8"/>
                    <a:stretch>
                      <a:fillRect b="-3279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EC161040-1132-F694-1AFA-2ACA735EF625}"/>
                  </a:ext>
                </a:extLst>
              </p:cNvPr>
              <p:cNvSpPr txBox="1"/>
              <p:nvPr/>
            </p:nvSpPr>
            <p:spPr>
              <a:xfrm>
                <a:off x="9701398" y="4915001"/>
                <a:ext cx="16238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=0.765</a:t>
                </a: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FCA45B7E-067B-2080-AE0B-142A54AAD1C6}"/>
                  </a:ext>
                </a:extLst>
              </p:cNvPr>
              <p:cNvSpPr txBox="1"/>
              <p:nvPr/>
            </p:nvSpPr>
            <p:spPr>
              <a:xfrm>
                <a:off x="8012247" y="4936773"/>
                <a:ext cx="162382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0.1 M NaOH</a:t>
                </a:r>
              </a:p>
            </p:txBody>
          </p:sp>
        </p:grp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471467C-B136-F7FD-9E91-A8E6C4E2AD85}"/>
                </a:ext>
              </a:extLst>
            </p:cNvPr>
            <p:cNvSpPr txBox="1"/>
            <p:nvPr/>
          </p:nvSpPr>
          <p:spPr>
            <a:xfrm>
              <a:off x="8691117" y="5718615"/>
              <a:ext cx="2224348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zh-CN" sz="1800" b="0" i="0" u="none" strike="noStrike" dirty="0">
                  <a:solidFill>
                    <a:srgbClr val="000000"/>
                  </a:solidFill>
                  <a:effectLst/>
                  <a:latin typeface="等线" panose="02010600030101010101" pitchFamily="2" charset="-122"/>
                  <a:ea typeface="等线" panose="02010600030101010101" pitchFamily="2" charset="-122"/>
                </a:rPr>
                <a:t>E</a:t>
              </a:r>
              <a:r>
                <a:rPr lang="en-US" altLang="zh-CN" sz="1800" b="0" i="0" u="none" strike="noStrike" baseline="-25000" dirty="0">
                  <a:solidFill>
                    <a:srgbClr val="000000"/>
                  </a:solidFill>
                  <a:effectLst/>
                  <a:latin typeface="等线" panose="02010600030101010101" pitchFamily="2" charset="-122"/>
                  <a:ea typeface="等线" panose="02010600030101010101" pitchFamily="2" charset="-122"/>
                </a:rPr>
                <a:t>0</a:t>
              </a:r>
              <a:r>
                <a:rPr lang="en-US" altLang="zh-CN" sz="1800" b="0" i="0" u="none" strike="noStrike" dirty="0">
                  <a:solidFill>
                    <a:srgbClr val="000000"/>
                  </a:solidFill>
                  <a:effectLst/>
                  <a:latin typeface="等线" panose="02010600030101010101" pitchFamily="2" charset="-122"/>
                  <a:ea typeface="等线" panose="02010600030101010101" pitchFamily="2" charset="-122"/>
                </a:rPr>
                <a:t>=-15.9968 mV</a:t>
              </a:r>
              <a:r>
                <a:rPr lang="zh-CN" altLang="en-US" dirty="0"/>
                <a:t> </a:t>
              </a:r>
              <a:endParaRPr lang="en-US" dirty="0"/>
            </a:p>
          </p:txBody>
        </p:sp>
      </p:grpSp>
      <p:graphicFrame>
        <p:nvGraphicFramePr>
          <p:cNvPr id="42" name="表格 41">
            <a:extLst>
              <a:ext uri="{FF2B5EF4-FFF2-40B4-BE49-F238E27FC236}">
                <a16:creationId xmlns:a16="http://schemas.microsoft.com/office/drawing/2014/main" id="{5EACDC5F-A23A-23A2-BE6D-51C79DB12551}"/>
              </a:ext>
            </a:extLst>
          </p:cNvPr>
          <p:cNvGraphicFramePr>
            <a:graphicFrameLocks noGrp="1"/>
          </p:cNvGraphicFramePr>
          <p:nvPr/>
        </p:nvGraphicFramePr>
        <p:xfrm>
          <a:off x="8814862" y="347012"/>
          <a:ext cx="2691310" cy="16957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2510">
                  <a:extLst>
                    <a:ext uri="{9D8B030D-6E8A-4147-A177-3AD203B41FA5}">
                      <a16:colId xmlns:a16="http://schemas.microsoft.com/office/drawing/2014/main" val="665293840"/>
                    </a:ext>
                  </a:extLst>
                </a:gridCol>
                <a:gridCol w="1188800">
                  <a:extLst>
                    <a:ext uri="{9D8B030D-6E8A-4147-A177-3AD203B41FA5}">
                      <a16:colId xmlns:a16="http://schemas.microsoft.com/office/drawing/2014/main" val="4008040376"/>
                    </a:ext>
                  </a:extLst>
                </a:gridCol>
              </a:tblGrid>
              <a:tr h="339158">
                <a:tc>
                  <a:txBody>
                    <a:bodyPr/>
                    <a:lstStyle/>
                    <a:p>
                      <a:pPr algn="ctr" fontAlgn="ctr"/>
                      <a:endParaRPr lang="zh-CN" altLang="en-US" sz="1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</a:rPr>
                        <a:t>t</a:t>
                      </a:r>
                      <a:r>
                        <a:rPr lang="en-US" sz="1500" u="none" strike="noStrike" baseline="-25000" dirty="0">
                          <a:effectLst/>
                        </a:rPr>
                        <a:t>+</a:t>
                      </a:r>
                      <a:endParaRPr lang="en-US" sz="1500" b="0" i="0" u="none" strike="noStrike" baseline="-25000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3874420"/>
                  </a:ext>
                </a:extLst>
              </a:tr>
              <a:tr h="3391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</a:rPr>
                        <a:t>pristine CEM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>
                          <a:effectLst/>
                        </a:rPr>
                        <a:t>0.953841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9223593"/>
                  </a:ext>
                </a:extLst>
              </a:tr>
              <a:tr h="3391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>
                          <a:effectLst/>
                        </a:rPr>
                        <a:t>scaled CEM</a:t>
                      </a:r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>
                          <a:effectLst/>
                        </a:rPr>
                        <a:t>0.911957</a:t>
                      </a:r>
                      <a:endParaRPr lang="en-US" altLang="zh-CN" sz="15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10956538"/>
                  </a:ext>
                </a:extLst>
              </a:tr>
              <a:tr h="3391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effectLst/>
                        </a:rPr>
                        <a:t>CEM-Ca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u="none" strike="noStrike" dirty="0">
                          <a:effectLst/>
                        </a:rPr>
                        <a:t>0.941338</a:t>
                      </a:r>
                      <a:endParaRPr lang="en-US" altLang="zh-CN" sz="15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988626049"/>
                  </a:ext>
                </a:extLst>
              </a:tr>
              <a:tr h="33915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CEM-Mg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0.953426</a:t>
                      </a: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6031075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B501E711-990B-24F6-00C4-64338BD2BCD6}"/>
              </a:ext>
            </a:extLst>
          </p:cNvPr>
          <p:cNvSpPr txBox="1"/>
          <p:nvPr/>
        </p:nvSpPr>
        <p:spPr>
          <a:xfrm>
            <a:off x="8203292" y="2644092"/>
            <a:ext cx="3740324" cy="17543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Transport number of counter-ion decreased for scaled membrane.</a:t>
            </a:r>
          </a:p>
          <a:p>
            <a:endParaRPr lang="en-US" altLang="zh-CN" dirty="0"/>
          </a:p>
          <a:p>
            <a:r>
              <a:rPr lang="en-US" altLang="zh-CN" dirty="0"/>
              <a:t>One of the reason for scaling on membrane facing SWBC is due to the enhanced OH</a:t>
            </a:r>
            <a:r>
              <a:rPr lang="en-US" altLang="zh-CN" baseline="30000" dirty="0"/>
              <a:t>-</a:t>
            </a:r>
            <a:r>
              <a:rPr lang="en-US" altLang="zh-CN" dirty="0"/>
              <a:t> leakage. </a:t>
            </a:r>
            <a:endParaRPr 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30D3A06-9E9B-7690-3713-05844250C62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67767" y="320443"/>
            <a:ext cx="3076575" cy="75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20118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B8A9-4095-7080-1B10-17FDBC660C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SG" dirty="0"/>
              <a:t>Outline for ES&amp;T</a:t>
            </a:r>
            <a:br>
              <a:rPr lang="en-SG" dirty="0"/>
            </a:br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3AF4F9-73F8-0DD1-BBC1-765B4F66B3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71145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E9157-6CB9-7725-F91A-012865134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33239-BAE3-F33C-16A8-F9B586379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dirty="0"/>
              <a:t>Background of BMED. Applications. Review potential use of waste brine to </a:t>
            </a:r>
            <a:r>
              <a:rPr lang="en-SG" dirty="0" err="1"/>
              <a:t>valorize</a:t>
            </a:r>
            <a:r>
              <a:rPr lang="en-SG" dirty="0"/>
              <a:t> it for chemical production.</a:t>
            </a:r>
          </a:p>
          <a:p>
            <a:endParaRPr lang="en-SG" dirty="0"/>
          </a:p>
          <a:p>
            <a:r>
              <a:rPr lang="en-SG" dirty="0"/>
              <a:t>Potential scaling problems. Review previous studies on scaling in BMED</a:t>
            </a:r>
          </a:p>
          <a:p>
            <a:endParaRPr lang="en-SG" dirty="0"/>
          </a:p>
          <a:p>
            <a:r>
              <a:rPr lang="en-SG" dirty="0"/>
              <a:t>Define the research gap. Review how much understanding of scaling formation and evolution mechanisms in the literature. May also introduce scaling mechanisms in normal ED. </a:t>
            </a:r>
          </a:p>
          <a:p>
            <a:endParaRPr lang="en-SG" dirty="0"/>
          </a:p>
          <a:p>
            <a:r>
              <a:rPr lang="en-SG" dirty="0"/>
              <a:t>Objectives. Define objectives. Briefly introduce how you do it (methodology) – optional. The last sentence, significance of this study.</a:t>
            </a:r>
          </a:p>
        </p:txBody>
      </p:sp>
    </p:spTree>
    <p:extLst>
      <p:ext uri="{BB962C8B-B14F-4D97-AF65-F5344CB8AC3E}">
        <p14:creationId xmlns:p14="http://schemas.microsoft.com/office/powerpoint/2010/main" val="2907838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5D1B1-2876-DF3C-EDD2-64757C3C2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1168"/>
          </a:xfrm>
        </p:spPr>
        <p:txBody>
          <a:bodyPr>
            <a:normAutofit/>
          </a:bodyPr>
          <a:lstStyle/>
          <a:p>
            <a:r>
              <a:rPr lang="en-SG" sz="2000" dirty="0"/>
              <a:t>1. Characterization of scaling formed on different IEMs in BMED stack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4EB397-F236-1FD2-CC48-47688A41258C}"/>
              </a:ext>
            </a:extLst>
          </p:cNvPr>
          <p:cNvSpPr txBox="1"/>
          <p:nvPr/>
        </p:nvSpPr>
        <p:spPr>
          <a:xfrm>
            <a:off x="561314" y="1330859"/>
            <a:ext cx="53868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Figure 1. Photo + FESEM-EDX</a:t>
            </a:r>
          </a:p>
          <a:p>
            <a:r>
              <a:rPr lang="en-SG" dirty="0"/>
              <a:t>Clean membranes (NaCl) + scaled membranes (SWB)</a:t>
            </a:r>
          </a:p>
          <a:p>
            <a:endParaRPr lang="en-SG" dirty="0"/>
          </a:p>
          <a:p>
            <a:r>
              <a:rPr lang="en-SG" dirty="0"/>
              <a:t>Figure S1. Pristine membrane + NaCl membrane</a:t>
            </a:r>
          </a:p>
          <a:p>
            <a:endParaRPr lang="en-SG" dirty="0"/>
          </a:p>
          <a:p>
            <a:r>
              <a:rPr lang="en-SG" dirty="0"/>
              <a:t>Figure S2. photos of different beakers containing different solutions at the beginning of testing and at the end of testing (NaCl &amp; SWB tests)</a:t>
            </a:r>
          </a:p>
          <a:p>
            <a:endParaRPr lang="en-SG" dirty="0"/>
          </a:p>
          <a:p>
            <a:r>
              <a:rPr lang="en-SG" dirty="0"/>
              <a:t>Table S1. Turbidity</a:t>
            </a:r>
          </a:p>
          <a:p>
            <a:endParaRPr lang="en-SG" dirty="0"/>
          </a:p>
          <a:p>
            <a:r>
              <a:rPr lang="en-SG" dirty="0"/>
              <a:t>Figure S3. type of scaling. XRD data</a:t>
            </a:r>
          </a:p>
        </p:txBody>
      </p:sp>
    </p:spTree>
    <p:extLst>
      <p:ext uri="{BB962C8B-B14F-4D97-AF65-F5344CB8AC3E}">
        <p14:creationId xmlns:p14="http://schemas.microsoft.com/office/powerpoint/2010/main" val="1946566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52EBFF-5FBF-FC16-F27A-4AA8D21987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91B98-D8D2-0010-D77B-FD6F2A8D4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1168"/>
          </a:xfrm>
        </p:spPr>
        <p:txBody>
          <a:bodyPr>
            <a:normAutofit/>
          </a:bodyPr>
          <a:lstStyle/>
          <a:p>
            <a:r>
              <a:rPr lang="en-SG" sz="2000" dirty="0"/>
              <a:t>2. Influence of scaling on BMED performance (acid &amp; base production)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4AEDB5-1CA6-326B-1D9B-1EBBCC54C7C1}"/>
              </a:ext>
            </a:extLst>
          </p:cNvPr>
          <p:cNvSpPr txBox="1"/>
          <p:nvPr/>
        </p:nvSpPr>
        <p:spPr>
          <a:xfrm>
            <a:off x="543207" y="1086416"/>
            <a:ext cx="991420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Figure 2. (a) acid &amp; base production performance (H+/OH- conc. vs. time); (b) pH change in salt chamber. (c) voltage vs. time; (d) resistance (chamber, membrane, total) vs. time</a:t>
            </a:r>
          </a:p>
          <a:p>
            <a:endParaRPr lang="en-SG" dirty="0"/>
          </a:p>
          <a:p>
            <a:endParaRPr lang="en-SG" dirty="0"/>
          </a:p>
          <a:p>
            <a:r>
              <a:rPr lang="en-SG" dirty="0"/>
              <a:t>Figure S2. acid &amp; base production rate as a function of time.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To further explain (a) and (b)</a:t>
            </a:r>
          </a:p>
          <a:p>
            <a:endParaRPr lang="en-SG" dirty="0"/>
          </a:p>
          <a:p>
            <a:r>
              <a:rPr lang="en-SG" dirty="0"/>
              <a:t>Figure S3. SEC. to further discuss the implication of (c) on energy consumption.</a:t>
            </a:r>
          </a:p>
          <a:p>
            <a:endParaRPr lang="en-SG" dirty="0"/>
          </a:p>
          <a:p>
            <a:r>
              <a:rPr lang="en-SG" dirty="0"/>
              <a:t>Figure S4. Solution conductivity in different chambers. (a) salt solution chamber, (b) acid, (c) base</a:t>
            </a:r>
          </a:p>
          <a:p>
            <a:pPr marL="285750" indent="-285750">
              <a:buFontTx/>
              <a:buChar char="-"/>
            </a:pPr>
            <a:r>
              <a:rPr lang="en-SG" dirty="0"/>
              <a:t>To further explain Figure 2d.</a:t>
            </a:r>
          </a:p>
          <a:p>
            <a:r>
              <a:rPr lang="en-SG" dirty="0"/>
              <a:t>A section to describe the methods to calculate resistances presented in Figure 2d. </a:t>
            </a:r>
          </a:p>
          <a:p>
            <a:r>
              <a:rPr lang="en-SG" dirty="0"/>
              <a:t>Figure S5. related date for the calculation of resistances</a:t>
            </a:r>
          </a:p>
        </p:txBody>
      </p:sp>
    </p:spTree>
    <p:extLst>
      <p:ext uri="{BB962C8B-B14F-4D97-AF65-F5344CB8AC3E}">
        <p14:creationId xmlns:p14="http://schemas.microsoft.com/office/powerpoint/2010/main" val="2130102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58A468-A972-4114-1964-CD5F06823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1E17-CE15-BC92-C555-EFD4C2846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31168"/>
          </a:xfrm>
        </p:spPr>
        <p:txBody>
          <a:bodyPr>
            <a:normAutofit/>
          </a:bodyPr>
          <a:lstStyle/>
          <a:p>
            <a:r>
              <a:rPr lang="en-SG" sz="2000" dirty="0"/>
              <a:t>3. Scaling mechanisms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857F66-5531-0518-2292-B2A4CF74B19C}"/>
              </a:ext>
            </a:extLst>
          </p:cNvPr>
          <p:cNvSpPr txBox="1"/>
          <p:nvPr/>
        </p:nvSpPr>
        <p:spPr>
          <a:xfrm>
            <a:off x="543207" y="1086416"/>
            <a:ext cx="7143185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3.1. Overall crystallization in the bulk solution and on membranes</a:t>
            </a:r>
          </a:p>
          <a:p>
            <a:r>
              <a:rPr lang="en-SG" dirty="0"/>
              <a:t> </a:t>
            </a:r>
          </a:p>
          <a:p>
            <a:r>
              <a:rPr lang="en-SG" dirty="0"/>
              <a:t>Figure 3. Ca &amp; Mg reduction. (a) mass (Ca, Mg, total) vs. time; (b) reduction percentage vs. time</a:t>
            </a:r>
          </a:p>
          <a:p>
            <a:pPr marL="285750" indent="-285750">
              <a:buFontTx/>
              <a:buChar char="-"/>
            </a:pPr>
            <a:r>
              <a:rPr lang="en-SG" dirty="0"/>
              <a:t>Bulk crystallization in solution (less likely to deposit on membrane due to lack of water flux and thus hydraulic drag force) </a:t>
            </a:r>
          </a:p>
          <a:p>
            <a:pPr marL="285750" indent="-285750">
              <a:buFontTx/>
              <a:buChar char="-"/>
            </a:pPr>
            <a:r>
              <a:rPr lang="en-SG" dirty="0"/>
              <a:t>Surface crystallization on membrane (more likely to be the dominant scaling mechanisms on all the relevant membranes) </a:t>
            </a:r>
          </a:p>
          <a:p>
            <a:endParaRPr lang="en-SG" dirty="0"/>
          </a:p>
          <a:p>
            <a:r>
              <a:rPr lang="en-SG" dirty="0"/>
              <a:t>3.2. Mechanisms of scaling formation and evolution on CEM</a:t>
            </a:r>
          </a:p>
          <a:p>
            <a:endParaRPr lang="en-SG" dirty="0"/>
          </a:p>
          <a:p>
            <a:r>
              <a:rPr lang="en-SG" dirty="0"/>
              <a:t>Figure 4. (a) Ca &amp; Mg conc. in salt chamber; (b) Ca &amp; Mg conc. in base chamber.</a:t>
            </a:r>
          </a:p>
          <a:p>
            <a:r>
              <a:rPr lang="en-SG" dirty="0"/>
              <a:t>Discuss together with pH change to explain scaling formation</a:t>
            </a:r>
          </a:p>
          <a:p>
            <a:endParaRPr lang="en-SG" dirty="0"/>
          </a:p>
          <a:p>
            <a:r>
              <a:rPr lang="en-SG" dirty="0"/>
              <a:t>Mg2+ + 2OH- </a:t>
            </a:r>
            <a:r>
              <a:rPr lang="en-SG" dirty="0">
                <a:sym typeface="Wingdings" panose="05000000000000000000" pitchFamily="2" charset="2"/>
              </a:rPr>
              <a:t> Mg(OH)2 </a:t>
            </a:r>
          </a:p>
          <a:p>
            <a:r>
              <a:rPr lang="en-SG" dirty="0">
                <a:sym typeface="Wingdings" panose="05000000000000000000" pitchFamily="2" charset="2"/>
              </a:rPr>
              <a:t>Ca2+ + </a:t>
            </a:r>
            <a:r>
              <a:rPr lang="en-SG" dirty="0"/>
              <a:t>2OH- </a:t>
            </a:r>
            <a:r>
              <a:rPr lang="en-SG" dirty="0">
                <a:sym typeface="Wingdings" panose="05000000000000000000" pitchFamily="2" charset="2"/>
              </a:rPr>
              <a:t> Ca(OH)2 </a:t>
            </a:r>
          </a:p>
          <a:p>
            <a:r>
              <a:rPr lang="en-SG" dirty="0">
                <a:sym typeface="Wingdings" panose="05000000000000000000" pitchFamily="2" charset="2"/>
              </a:rPr>
              <a:t>Ca2+ + HCO3- + OH-  CaCO3 + H2O</a:t>
            </a:r>
            <a:endParaRPr lang="en-SG" dirty="0"/>
          </a:p>
          <a:p>
            <a:endParaRPr lang="en-SG" dirty="0"/>
          </a:p>
          <a:p>
            <a:r>
              <a:rPr lang="en-SG" dirty="0"/>
              <a:t>Figure 5. (a) schematic diagram of the scaling formation mechanisms on CEM. Draw scaling on both sides. Label two mechanisms: (1) water splitting, (2) increased OH- leakage (decreased </a:t>
            </a:r>
            <a:r>
              <a:rPr lang="en-SG" dirty="0" err="1"/>
              <a:t>permselectivity</a:t>
            </a:r>
            <a:r>
              <a:rPr lang="en-SG" dirty="0"/>
              <a:t>). (b) transport number. To demonstrate OH- leakage will increase after scaling.</a:t>
            </a:r>
          </a:p>
          <a:p>
            <a:endParaRPr lang="en-SG" dirty="0"/>
          </a:p>
          <a:p>
            <a:r>
              <a:rPr lang="en-SG" dirty="0"/>
              <a:t>Based on salt chamber pH change, CEM surface facing base chamber may scale first. Discuss scaling evolution based on this sequence. </a:t>
            </a:r>
          </a:p>
          <a:p>
            <a:endParaRPr lang="en-SG" dirty="0"/>
          </a:p>
          <a:p>
            <a:r>
              <a:rPr lang="en-SG" dirty="0"/>
              <a:t>It is also likely CEM surface facing salt chamber scales first. This is not the focus on this study. We just want to elucidate the two major mechanisms. </a:t>
            </a:r>
          </a:p>
          <a:p>
            <a:endParaRPr lang="en-S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31EB37-4F71-7E08-5AF4-0D6930483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3041" y="2732394"/>
            <a:ext cx="3265752" cy="2894352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961112B8-567E-592E-E1D6-9F2EBC5B1E10}"/>
              </a:ext>
            </a:extLst>
          </p:cNvPr>
          <p:cNvSpPr/>
          <p:nvPr/>
        </p:nvSpPr>
        <p:spPr>
          <a:xfrm rot="10800000">
            <a:off x="9357982" y="4394396"/>
            <a:ext cx="1638678" cy="623374"/>
          </a:xfrm>
          <a:prstGeom prst="right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626EE6-5590-23DC-6935-E33A7E21A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982" y="195536"/>
            <a:ext cx="4748594" cy="178175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3527E8-E7BA-BF7B-1F52-C94C3FB2B5F9}"/>
              </a:ext>
            </a:extLst>
          </p:cNvPr>
          <p:cNvSpPr txBox="1"/>
          <p:nvPr/>
        </p:nvSpPr>
        <p:spPr>
          <a:xfrm>
            <a:off x="8136541" y="6016133"/>
            <a:ext cx="39221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Figure S? . Ca &amp; Mg conc. in acid chamber</a:t>
            </a:r>
          </a:p>
          <a:p>
            <a:r>
              <a:rPr lang="en-SG" dirty="0"/>
              <a:t>Figure S??. Cross section of IEMs. Did not observe crystallization in cross section within our detection limit</a:t>
            </a:r>
          </a:p>
        </p:txBody>
      </p:sp>
    </p:spTree>
    <p:extLst>
      <p:ext uri="{BB962C8B-B14F-4D97-AF65-F5344CB8AC3E}">
        <p14:creationId xmlns:p14="http://schemas.microsoft.com/office/powerpoint/2010/main" val="2903492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2F6AC7-12D7-180B-F3C9-2FF1EA99E4E4}"/>
              </a:ext>
            </a:extLst>
          </p:cNvPr>
          <p:cNvSpPr txBox="1"/>
          <p:nvPr/>
        </p:nvSpPr>
        <p:spPr>
          <a:xfrm>
            <a:off x="571782" y="1105466"/>
            <a:ext cx="71431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3.3. Scaling on BPM</a:t>
            </a:r>
          </a:p>
          <a:p>
            <a:r>
              <a:rPr lang="en-SG" dirty="0"/>
              <a:t> </a:t>
            </a:r>
          </a:p>
          <a:p>
            <a:r>
              <a:rPr lang="en-SG" dirty="0"/>
              <a:t>Figure 6. (a) schematic diagram of BPM scaling mechanisms. (b) how will scaled BPM property change </a:t>
            </a:r>
          </a:p>
        </p:txBody>
      </p:sp>
    </p:spTree>
    <p:extLst>
      <p:ext uri="{BB962C8B-B14F-4D97-AF65-F5344CB8AC3E}">
        <p14:creationId xmlns:p14="http://schemas.microsoft.com/office/powerpoint/2010/main" val="384698646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A3062-2749-E805-2346-D2210335C8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FF29A-044E-9D23-182F-C3F4E78F0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6551"/>
            <a:ext cx="10515600" cy="531168"/>
          </a:xfrm>
        </p:spPr>
        <p:txBody>
          <a:bodyPr>
            <a:normAutofit/>
          </a:bodyPr>
          <a:lstStyle/>
          <a:p>
            <a:r>
              <a:rPr lang="en-SG" sz="2000" dirty="0"/>
              <a:t>4. Reversibility of BPMED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EA8700-E810-268E-D106-0A521B3B4573}"/>
              </a:ext>
            </a:extLst>
          </p:cNvPr>
          <p:cNvSpPr txBox="1"/>
          <p:nvPr/>
        </p:nvSpPr>
        <p:spPr>
          <a:xfrm>
            <a:off x="561314" y="1330859"/>
            <a:ext cx="5386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Figure 7. performance before scaling, after scaling, and after cleaning.</a:t>
            </a:r>
          </a:p>
        </p:txBody>
      </p:sp>
    </p:spTree>
    <p:extLst>
      <p:ext uri="{BB962C8B-B14F-4D97-AF65-F5344CB8AC3E}">
        <p14:creationId xmlns:p14="http://schemas.microsoft.com/office/powerpoint/2010/main" val="23843541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C5F22-922A-6299-0A98-42A0743D4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3F5533-99D7-27AC-53DD-EC8B858C3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G" dirty="0"/>
              <a:t>Briefly summarize what has been done and the findings in this study</a:t>
            </a:r>
          </a:p>
          <a:p>
            <a:r>
              <a:rPr lang="en-SG" dirty="0"/>
              <a:t>Discuss implications.</a:t>
            </a:r>
          </a:p>
        </p:txBody>
      </p:sp>
    </p:spTree>
    <p:extLst>
      <p:ext uri="{BB962C8B-B14F-4D97-AF65-F5344CB8AC3E}">
        <p14:creationId xmlns:p14="http://schemas.microsoft.com/office/powerpoint/2010/main" val="878134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CEE60E-593B-C740-7235-2B0070D17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76" y="280657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Turbidity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Explore the scaling formation mechanism</a:t>
            </a: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Where scaling is formed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14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SEM and EDS of each membrane surface/cross-section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SWBC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BC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BPM facing BC</a:t>
            </a: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What is the composition  </a:t>
            </a:r>
            <a:r>
              <a:rPr lang="en-US" altLang="zh-CN" sz="1400" kern="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XRD, SEM&amp;EDS of crystal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Why scaling is formed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CEM facing SWBC: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Water splitting (major)  pH decrease in salt chamber; OH</a:t>
            </a:r>
            <a:r>
              <a:rPr lang="en-US" altLang="zh-CN" sz="1400" kern="100" baseline="30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-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 leakage (minor) transport number decrease (membrane deformation, crystal block…)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CEM facing BC: divalent ion transport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BPM facing BC: High concentration of OH</a:t>
            </a:r>
            <a:r>
              <a:rPr lang="en-US" altLang="zh-CN" sz="1400" kern="100" spc="5" baseline="30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-</a:t>
            </a:r>
            <a:endParaRPr lang="en-US" altLang="zh-CN" sz="12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39515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CE937-EFF4-251B-1F9A-580AACCF8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0E3293-963D-F34F-287A-240E7EC59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76" y="280657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</a:p>
          <a:p>
            <a:pPr lvl="1"/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C8FC485-5E25-5D6A-334A-AE9181380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929" y="1925215"/>
            <a:ext cx="5173154" cy="369871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C16EC04-0C40-9A94-B477-6CEB7773526C}"/>
              </a:ext>
            </a:extLst>
          </p:cNvPr>
          <p:cNvSpPr/>
          <p:nvPr/>
        </p:nvSpPr>
        <p:spPr>
          <a:xfrm>
            <a:off x="1274726" y="1755647"/>
            <a:ext cx="6230597" cy="40378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5CDCD49-DFA4-1FDC-E293-B33A6796A906}"/>
              </a:ext>
            </a:extLst>
          </p:cNvPr>
          <p:cNvSpPr txBox="1"/>
          <p:nvPr/>
        </p:nvSpPr>
        <p:spPr>
          <a:xfrm>
            <a:off x="6744831" y="1755647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2621620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27C70-72F8-CA5E-00E7-C6465A71B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7C0DC5-2D7D-E676-1B4F-BE4667AF8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76" y="280657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Turbidity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82D4AE3-4245-DDCC-F1D3-8C6AFD41A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603" y="3340728"/>
            <a:ext cx="4694889" cy="179066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E58E5D9-0965-4B86-BB3D-C4E2473657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8527" y="2788468"/>
            <a:ext cx="6654297" cy="321764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C8B4403-785E-2A90-A530-68C136DA726C}"/>
              </a:ext>
            </a:extLst>
          </p:cNvPr>
          <p:cNvSpPr/>
          <p:nvPr/>
        </p:nvSpPr>
        <p:spPr>
          <a:xfrm>
            <a:off x="5222037" y="2697933"/>
            <a:ext cx="6843214" cy="35851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CF81EEA-75DD-08E7-F82E-2E60191CE7A4}"/>
              </a:ext>
            </a:extLst>
          </p:cNvPr>
          <p:cNvSpPr txBox="1"/>
          <p:nvPr/>
        </p:nvSpPr>
        <p:spPr>
          <a:xfrm>
            <a:off x="10888300" y="2142137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AC62C16-AE8D-EFE5-F973-5CB47EC3483D}"/>
              </a:ext>
            </a:extLst>
          </p:cNvPr>
          <p:cNvSpPr txBox="1"/>
          <p:nvPr/>
        </p:nvSpPr>
        <p:spPr>
          <a:xfrm>
            <a:off x="271603" y="3017562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284819960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21765-6AE1-F430-7063-AEF960E9A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9663C0-29AF-5D9B-4625-BB39C020F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376" y="0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Turbidity 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Explore the scaling formation mechanism</a:t>
            </a: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Where scaling is formed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14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SEM and EDS of each membrane surface/cross-section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SWB, CCEM facing BC, BPM facing BC</a:t>
            </a: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AB7063C-A996-A9CD-D776-70148C12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0070"/>
            <a:ext cx="6262959" cy="36600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9BEC47-C5FB-652D-50F5-16F2B0A50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1175" y="3060070"/>
            <a:ext cx="5610825" cy="366003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EBB7918-FBEE-3333-9686-29A7F0D15F96}"/>
              </a:ext>
            </a:extLst>
          </p:cNvPr>
          <p:cNvSpPr/>
          <p:nvPr/>
        </p:nvSpPr>
        <p:spPr>
          <a:xfrm>
            <a:off x="0" y="2960484"/>
            <a:ext cx="6411199" cy="38975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1207FEE-477A-74B3-A72E-C53ADB4C0516}"/>
              </a:ext>
            </a:extLst>
          </p:cNvPr>
          <p:cNvSpPr/>
          <p:nvPr/>
        </p:nvSpPr>
        <p:spPr>
          <a:xfrm>
            <a:off x="6603363" y="2960484"/>
            <a:ext cx="5552425" cy="38975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37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061AC-E5B9-0BB9-5746-0E7F77EB6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76F5BA-F2E9-EFDB-9E91-618CC395D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76" y="280657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Turbidity 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Explore the scaling formation mechanism</a:t>
            </a: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Where scaling is formed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1400" kern="100" spc="5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SEM and EDS of each membrane surface/cross-section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SWBC, CEM facing BC, BPM facing BC</a:t>
            </a:r>
            <a:endParaRPr lang="en-US" altLang="zh-CN" sz="1400" kern="100" spc="5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What is the composition  </a:t>
            </a:r>
            <a:r>
              <a:rPr lang="en-US" altLang="zh-CN" sz="1400" kern="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XRD, SEM&amp;EDS of crystal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1F54C0B0-EA1B-D564-8CB9-73D73BBB5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21" y="3237247"/>
            <a:ext cx="4729628" cy="3620753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A1B367B-E14B-84D8-1073-58A6C3093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2781" y="3591962"/>
            <a:ext cx="6165410" cy="311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27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D83DF-4B77-6045-A87E-E292C0BA3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FEF0C1-4DFB-D60C-5C09-566B1BDBB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0122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</a:t>
            </a:r>
            <a:r>
              <a:rPr lang="en-US" altLang="zh-CN" sz="1800" kern="100" spc="5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Turbidity 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Explore the scaling formation mechanism</a:t>
            </a: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Where scaling is formed</a:t>
            </a: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SWBC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BC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BPM facing BC</a:t>
            </a: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What is the composition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Why scaling is formed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CEM facing SWBC: </a:t>
            </a:r>
          </a:p>
          <a:p>
            <a:pPr lvl="4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Water splitting (major)  pH decrease in salt chamber;</a:t>
            </a:r>
          </a:p>
          <a:p>
            <a:pPr lvl="4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OH</a:t>
            </a:r>
            <a:r>
              <a:rPr lang="en-US" altLang="zh-CN" sz="1400" kern="100" baseline="30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-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 leakage (minor) </a:t>
            </a:r>
            <a:r>
              <a:rPr lang="en-US" altLang="zh-CN" sz="1400" kern="100" dirty="0">
                <a:solidFill>
                  <a:srgbClr val="FF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transport number decrease </a:t>
            </a:r>
          </a:p>
          <a:p>
            <a:pPr marL="1828800" lvl="4" indent="0">
              <a:buNone/>
            </a:pP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     (membrane deformation, crystal block…)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CEM facing BC: divalent ion transport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BPM facing BC: High concentration of OH</a:t>
            </a:r>
            <a:r>
              <a:rPr lang="en-US" altLang="zh-CN" sz="1400" kern="100" spc="5" baseline="30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-</a:t>
            </a:r>
            <a:endParaRPr lang="en-US" altLang="zh-CN" sz="12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2"/>
            <a:r>
              <a:rPr lang="en-US" altLang="zh-CN" sz="1400" kern="100" dirty="0">
                <a:solidFill>
                  <a:srgbClr val="FF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Conclusion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787D3B0-C581-30E2-DEBD-F75D45F1D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47681"/>
            <a:ext cx="5896824" cy="4410319"/>
          </a:xfrm>
          <a:prstGeom prst="rect">
            <a:avLst/>
          </a:prstGeom>
        </p:spPr>
      </p:pic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8094965-1BD1-03DF-FB78-78D11418C6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184212"/>
              </p:ext>
            </p:extLst>
          </p:nvPr>
        </p:nvGraphicFramePr>
        <p:xfrm>
          <a:off x="7641321" y="90535"/>
          <a:ext cx="2980900" cy="221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8810244" imgH="6533388" progId="Origin95.Graph">
                  <p:embed/>
                </p:oleObj>
              </mc:Choice>
              <mc:Fallback>
                <p:oleObj name="Graph" r:id="rId4" imgW="8810244" imgH="6533388" progId="Origin95.Grap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B8094965-1BD1-03DF-FB78-78D11418C6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41321" y="90535"/>
                        <a:ext cx="2980900" cy="221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2CA83DCF-F3B0-1B58-7E59-FD555629A85A}"/>
              </a:ext>
            </a:extLst>
          </p:cNvPr>
          <p:cNvSpPr/>
          <p:nvPr/>
        </p:nvSpPr>
        <p:spPr>
          <a:xfrm>
            <a:off x="5838813" y="2301234"/>
            <a:ext cx="6353188" cy="45567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84195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83AF1E-71B8-5C1D-8F7D-F9575558F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7283"/>
            <a:ext cx="9093451" cy="5959680"/>
          </a:xfrm>
        </p:spPr>
        <p:txBody>
          <a:bodyPr/>
          <a:lstStyle/>
          <a:p>
            <a:pPr marL="0" marR="0" indent="0" algn="l">
              <a:buNone/>
            </a:pPr>
            <a:r>
              <a:rPr lang="en-US" altLang="zh-CN" sz="1800" b="1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3.1.2 Effect of Scaling on BMED Performance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algn="l"/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Conductivity, voltage, concentration of acid/base, pH of salt chamber, SEC</a:t>
            </a:r>
          </a:p>
          <a:p>
            <a:pPr marL="457200" lvl="1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Voltage change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membrane resistance</a:t>
            </a:r>
            <a:endParaRPr lang="en-US" altLang="zh-CN" sz="18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algn="l"/>
            <a:r>
              <a:rPr lang="en-US" altLang="zh-CN" sz="1800" kern="100" spc="5" dirty="0">
                <a:solidFill>
                  <a:srgbClr val="FF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Reversibility testing </a:t>
            </a:r>
            <a:r>
              <a:rPr lang="en-US" altLang="zh-CN" sz="1800" kern="100" spc="5" dirty="0">
                <a:solidFill>
                  <a:srgbClr val="FF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 The necessity to mitigate scaling on membrane</a:t>
            </a:r>
            <a:endParaRPr lang="en-US" altLang="zh-CN" sz="18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28600" lvl="1" indent="0">
              <a:buNone/>
            </a:pPr>
            <a:endParaRPr lang="en-US" sz="18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BB9975-C5E2-943A-01A6-54400BBC5F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592" y="1714549"/>
            <a:ext cx="5252146" cy="2946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A1227E0-B6B3-BA86-EEFC-8F37405FC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89536" y="1319420"/>
            <a:ext cx="1408975" cy="19737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74D0D8-4B37-2372-C22E-A51AA9174C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125" y="4706858"/>
            <a:ext cx="4883832" cy="19019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42F8D06-B986-9265-E296-EA9C38A0C4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4256" y="1621023"/>
            <a:ext cx="2088468" cy="173746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5D96926-20DD-B370-1CA1-3B9EB9B87A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22031" y="3740664"/>
            <a:ext cx="5252146" cy="290005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5773B52-7AA5-8965-1C33-397DE2B1A4A6}"/>
              </a:ext>
            </a:extLst>
          </p:cNvPr>
          <p:cNvSpPr/>
          <p:nvPr/>
        </p:nvSpPr>
        <p:spPr>
          <a:xfrm>
            <a:off x="135801" y="1714549"/>
            <a:ext cx="5423781" cy="2946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7CBDFD0-D596-9A12-FA9F-948C74063C52}"/>
              </a:ext>
            </a:extLst>
          </p:cNvPr>
          <p:cNvSpPr/>
          <p:nvPr/>
        </p:nvSpPr>
        <p:spPr>
          <a:xfrm>
            <a:off x="135801" y="4706858"/>
            <a:ext cx="5423781" cy="19338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BEC81B4-B5F8-E0D3-BDF6-6DC07B7C0FA1}"/>
              </a:ext>
            </a:extLst>
          </p:cNvPr>
          <p:cNvSpPr/>
          <p:nvPr/>
        </p:nvSpPr>
        <p:spPr>
          <a:xfrm>
            <a:off x="8414256" y="1218925"/>
            <a:ext cx="3777744" cy="2210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D336121-05AF-DEB7-412B-215EE0B33F84}"/>
              </a:ext>
            </a:extLst>
          </p:cNvPr>
          <p:cNvSpPr txBox="1"/>
          <p:nvPr/>
        </p:nvSpPr>
        <p:spPr>
          <a:xfrm>
            <a:off x="9405392" y="907261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62352674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A5A76-116E-7928-BD3C-9FE2E9FC4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1233E0E-6950-0C08-D113-7FEC78ACF93D}"/>
              </a:ext>
            </a:extLst>
          </p:cNvPr>
          <p:cNvSpPr txBox="1"/>
          <p:nvPr/>
        </p:nvSpPr>
        <p:spPr>
          <a:xfrm>
            <a:off x="649208" y="215609"/>
            <a:ext cx="10440909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/>
            <a:r>
              <a:rPr lang="en-US" altLang="zh-CN" sz="1800" b="1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3.2 Effect of Mono-/di-valent selectivity of CEM on scaling</a:t>
            </a:r>
          </a:p>
          <a:p>
            <a:pPr marL="285750" marR="0" indent="-285750" algn="l">
              <a:buFontTx/>
              <a:buChar char="-"/>
            </a:pP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Quantification of scaling</a:t>
            </a:r>
          </a:p>
          <a:p>
            <a:pPr marL="285750" marR="0" indent="-285750" algn="l">
              <a:buFontTx/>
              <a:buChar char="-"/>
            </a:pPr>
            <a:endParaRPr lang="en-US" altLang="zh-CN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R="0" algn="l"/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algn="l"/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- </a:t>
            </a: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Performance</a:t>
            </a:r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E36EF3D-16C4-3DF7-8372-9B4701296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128" y="530044"/>
            <a:ext cx="5830432" cy="207956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31AD6CE-0977-8557-65D1-A0EF565F2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873" y="4622753"/>
            <a:ext cx="5948127" cy="16920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26633D9-1F41-3A90-11EF-168428E61B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617"/>
          <a:stretch/>
        </p:blipFill>
        <p:spPr>
          <a:xfrm>
            <a:off x="7211019" y="2754568"/>
            <a:ext cx="2347094" cy="182221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C7F8C1A-2FD7-9AF8-C1F7-CE592A8565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39" y="2609607"/>
            <a:ext cx="6889687" cy="370515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D40B859-7634-D07B-028F-49A635A6B0A4}"/>
              </a:ext>
            </a:extLst>
          </p:cNvPr>
          <p:cNvSpPr/>
          <p:nvPr/>
        </p:nvSpPr>
        <p:spPr>
          <a:xfrm>
            <a:off x="3709280" y="560104"/>
            <a:ext cx="5948127" cy="20495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DB01A8D-2208-9110-5E9C-A52B1F04E0F8}"/>
              </a:ext>
            </a:extLst>
          </p:cNvPr>
          <p:cNvSpPr/>
          <p:nvPr/>
        </p:nvSpPr>
        <p:spPr>
          <a:xfrm>
            <a:off x="6209334" y="4597399"/>
            <a:ext cx="5948127" cy="17305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E24FBD8-420C-23B1-4C96-10817DE437A8}"/>
              </a:ext>
            </a:extLst>
          </p:cNvPr>
          <p:cNvSpPr txBox="1"/>
          <p:nvPr/>
        </p:nvSpPr>
        <p:spPr>
          <a:xfrm>
            <a:off x="10011974" y="4188513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3019496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5ce9348-be2a-462b-8fc0-e1765a9b204a}" enabled="0" method="" siteId="{15ce9348-be2a-462b-8fc0-e1765a9b204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3094</TotalTime>
  <Words>1487</Words>
  <Application>Microsoft Office PowerPoint</Application>
  <PresentationFormat>宽屏</PresentationFormat>
  <Paragraphs>213</Paragraphs>
  <Slides>19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等线</vt:lpstr>
      <vt:lpstr>等线 Light</vt:lpstr>
      <vt:lpstr>Arial</vt:lpstr>
      <vt:lpstr>Cambria Math</vt:lpstr>
      <vt:lpstr>Wingdings</vt:lpstr>
      <vt:lpstr>Office 主题​​</vt:lpstr>
      <vt:lpstr>Graph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Outline for ES&amp;T </vt:lpstr>
      <vt:lpstr>Introduction</vt:lpstr>
      <vt:lpstr>1. Characterization of scaling formed on different IEMs in BMED stack</vt:lpstr>
      <vt:lpstr>2. Influence of scaling on BMED performance (acid &amp; base production)</vt:lpstr>
      <vt:lpstr>3. Scaling mechanisms</vt:lpstr>
      <vt:lpstr>PowerPoint 演示文稿</vt:lpstr>
      <vt:lpstr>4. Reversibility of BPMED</vt:lpstr>
      <vt:lpstr>Implications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#NI YUQIN#</dc:creator>
  <cp:lastModifiedBy>#NI YUQIN#</cp:lastModifiedBy>
  <cp:revision>21</cp:revision>
  <dcterms:created xsi:type="dcterms:W3CDTF">2024-11-27T06:16:23Z</dcterms:created>
  <dcterms:modified xsi:type="dcterms:W3CDTF">2025-03-20T15:32:42Z</dcterms:modified>
</cp:coreProperties>
</file>

<file path=docProps/thumbnail.jpeg>
</file>